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1" r:id="rId7"/>
    <p:sldId id="270" r:id="rId8"/>
    <p:sldId id="277" r:id="rId9"/>
    <p:sldId id="285" r:id="rId10"/>
    <p:sldId id="283" r:id="rId11"/>
    <p:sldId id="286" r:id="rId12"/>
    <p:sldId id="260" r:id="rId13"/>
    <p:sldId id="264" r:id="rId14"/>
    <p:sldId id="266" r:id="rId15"/>
    <p:sldId id="287" r:id="rId16"/>
    <p:sldId id="288" r:id="rId17"/>
    <p:sldId id="281" r:id="rId18"/>
    <p:sldId id="284" r:id="rId19"/>
    <p:sldId id="263" r:id="rId20"/>
    <p:sldId id="267" r:id="rId21"/>
    <p:sldId id="265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1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3394-485B-1640-A34B-EE4E17729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6045E-A84C-0141-A263-50A4F1C0C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AD96-73C8-2F4D-8A21-65BEFC29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CE9B-D124-364B-B2B2-AC385EA3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E13F1-CACE-2F4B-A7EF-D9C34FC8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CE44-0BCE-1E4C-9A7D-088519AD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CCD8B-EDFE-AF40-8AA2-7B60EDFB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236C-613D-5146-A0DA-EB9D2AEC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1DCF-5D26-6540-BB71-8CB86351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1C5E8-3D0F-A740-A739-1911CC0E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4C24F-6F30-AD4E-AF95-A1B24757D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C5643-9765-E746-B1DF-044393F26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A8E56-195C-7744-A722-5C4B74EA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7622-FED9-9946-BD17-E3DFD3F9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BB3D-2551-774C-B1A6-4CC6A2BF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4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9A40-35C7-DB40-8287-54979222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B6EE-7117-F74D-855A-83BA59DC9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3494-9738-4E41-8C99-BABBA065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2DE0C-D899-CA46-8B2A-E8372C3D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70C-E8AE-DC43-91A9-BD19FE9E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8819-28DE-7B47-B017-4E01C4CD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5A206-4992-514A-AE00-94675B907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D7616-94DF-6641-9E23-CBDF4E5E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11AB-6C99-F448-8984-861CBD61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74BB-329C-DF4C-8D23-9FFE8FE2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2573-12E1-F64C-B67E-5233B342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B981-834B-9046-A9D3-F386925E9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9B4E1-9D1B-8742-B10D-A1112D7A5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F355C-7345-394E-AE39-A1B0DA91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1F3C6-A019-234E-AE88-6E401F4C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66242-D60E-D440-B0D6-1E3B5E9A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6C5D-0D2C-FE4C-B40D-AF58235A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D3E92-9DCF-7244-A68E-A8ADB6607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D011A-CEF2-5C4A-8F91-740DBA22E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C8875-7E33-BA48-9ED6-8F7FC17CF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08D8D-5623-684A-8BF7-9986FD8A6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4C4CD4-641C-1249-A5C5-160A7674D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60313-558A-564F-8BA5-888DE493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96501-80DA-E244-A480-6AB5555B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9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B046-4311-EA41-8131-848033D0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4E9B1-B4F3-B540-BEAC-67733B68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C81CE-5167-2045-986D-8CD9B511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4C276-B0AA-5F49-9375-F0389288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2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455E6-B1E4-7149-9C3D-9B2D35A2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995E-7232-604A-B516-186A5518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E8D32-03D4-6E46-A104-022F2487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9C6E-2576-344B-A0E6-6F8D4ABA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E3E1-E03E-FF44-8277-9EB033A32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43BD8-6A79-5748-AF85-C13A69555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817B2-54AA-974A-B5FA-51BE7521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D651C-CCE6-E540-8785-CD1C3C43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61F25-86C3-B443-A25B-13F79CE7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9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17D-E99F-6846-A4A0-E858E684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361FF-E149-FF4B-BBA9-39EC05910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C1A17-F7A2-2248-828B-4ECCEDB0F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672A7-3EA9-A444-9B87-8BED1B0B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D8755-EC46-B745-8A55-E61546420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6CE9B-CFBC-A548-919F-C6F27821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7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2E626F-6B51-C342-85F1-691E4194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A002A-A421-F243-8760-B8A5A943B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86946-3DD7-5345-BBF7-0AF6EDB6B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A2973-1F2C-1A4D-BF7B-E3B471C79712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3471C-34CA-7147-BAC4-42BA3EBCC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C449-5314-EB41-B3CC-76B39D6C8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97A90-91B4-9148-A2D8-41D86908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086785-A149-9241-A0CE-959947749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D1190-919A-FB46-B137-34E51C63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8" y="-169334"/>
            <a:ext cx="5240867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2682-1234-CA4C-92AE-E80CE184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trained and untrained employees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5FFA3B-39F2-2542-B3D8-B00CE636C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742180"/>
              </p:ext>
            </p:extLst>
          </p:nvPr>
        </p:nvGraphicFramePr>
        <p:xfrm>
          <a:off x="838200" y="1857156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087013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93619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7480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Trained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Untrained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5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Predicted Sales per employee($)*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295,964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282,054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5559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40A7A8-CD56-9243-9F76-F6C72FA5B0BF}"/>
              </a:ext>
            </a:extLst>
          </p:cNvPr>
          <p:cNvSpPr txBox="1"/>
          <p:nvPr/>
        </p:nvSpPr>
        <p:spPr>
          <a:xfrm>
            <a:off x="838199" y="2940268"/>
            <a:ext cx="11198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between the sales of two groups per employee= $13910</a:t>
            </a:r>
          </a:p>
          <a:p>
            <a:endParaRPr lang="en-US" dirty="0"/>
          </a:p>
          <a:p>
            <a:r>
              <a:rPr lang="en-US" dirty="0"/>
              <a:t>Impact of training on the untrained group of employees as per the predicted sales = 13910*242 = $3,366,278</a:t>
            </a:r>
          </a:p>
          <a:p>
            <a:r>
              <a:rPr lang="en-US" dirty="0"/>
              <a:t>									              </a:t>
            </a:r>
            <a:r>
              <a:rPr lang="en-US" b="1" dirty="0">
                <a:solidFill>
                  <a:srgbClr val="FF0000"/>
                </a:solidFill>
              </a:rPr>
              <a:t>= $3.36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85C93-94D1-A043-83EE-40972AC17E11}"/>
              </a:ext>
            </a:extLst>
          </p:cNvPr>
          <p:cNvSpPr txBox="1"/>
          <p:nvPr/>
        </p:nvSpPr>
        <p:spPr>
          <a:xfrm>
            <a:off x="838199" y="5390177"/>
            <a:ext cx="107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The predicted sales were calculated using average self training score for the trained and the untrained groups</a:t>
            </a:r>
          </a:p>
        </p:txBody>
      </p:sp>
    </p:spTree>
    <p:extLst>
      <p:ext uri="{BB962C8B-B14F-4D97-AF65-F5344CB8AC3E}">
        <p14:creationId xmlns:p14="http://schemas.microsoft.com/office/powerpoint/2010/main" val="139840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B130-FAFD-4246-BC1B-BE5E7B52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A685E-7736-A14B-9965-39A5F029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5" y="842681"/>
            <a:ext cx="4214906" cy="532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5ED37-E544-AA4B-AF2C-F5ED25A2C44A}"/>
              </a:ext>
            </a:extLst>
          </p:cNvPr>
          <p:cNvSpPr txBox="1"/>
          <p:nvPr/>
        </p:nvSpPr>
        <p:spPr>
          <a:xfrm>
            <a:off x="354724" y="2961321"/>
            <a:ext cx="6968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1 point increase in the self training score increases the sales by 1.14 % </a:t>
            </a:r>
          </a:p>
        </p:txBody>
      </p:sp>
    </p:spTree>
    <p:extLst>
      <p:ext uri="{BB962C8B-B14F-4D97-AF65-F5344CB8AC3E}">
        <p14:creationId xmlns:p14="http://schemas.microsoft.com/office/powerpoint/2010/main" val="183598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BCF5-50C6-5F47-947E-9AE1A468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D4B4C4-6B01-8D43-A30E-DD81E6BFF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37754"/>
              </p:ext>
            </p:extLst>
          </p:nvPr>
        </p:nvGraphicFramePr>
        <p:xfrm>
          <a:off x="838200" y="1825625"/>
          <a:ext cx="10515600" cy="291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565396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3875269"/>
                    </a:ext>
                  </a:extLst>
                </a:gridCol>
              </a:tblGrid>
              <a:tr h="535540">
                <a:tc>
                  <a:txBody>
                    <a:bodyPr/>
                    <a:lstStyle/>
                    <a:p>
                      <a:r>
                        <a:rPr lang="en-US" dirty="0"/>
                        <a:t>Implementation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97024"/>
                  </a:ext>
                </a:extLst>
              </a:tr>
              <a:tr h="5355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Completion of training for untrained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 in sales by $ 3.36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999159"/>
                  </a:ext>
                </a:extLst>
              </a:tr>
              <a:tr h="924358">
                <a:tc>
                  <a:txBody>
                    <a:bodyPr/>
                    <a:lstStyle/>
                    <a:p>
                      <a:r>
                        <a:rPr lang="en-US" dirty="0"/>
                        <a:t>Training to be included in the orientation program for new hires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data required on the number of new hires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6394"/>
                  </a:ext>
                </a:extLst>
              </a:tr>
              <a:tr h="924358">
                <a:tc>
                  <a:txBody>
                    <a:bodyPr/>
                    <a:lstStyle/>
                    <a:p>
                      <a:r>
                        <a:rPr lang="en-US" dirty="0"/>
                        <a:t>To be expanded over all product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on existing product categories is required and their impact on training needs to be analyzed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42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648C-F9AD-894F-A791-ED793585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on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39D1-A22A-174B-9C20-DCF4D004C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contains information on the annual sales of the employees for the year in which they completed the training.</a:t>
            </a:r>
          </a:p>
          <a:p>
            <a:r>
              <a:rPr lang="en-US" dirty="0"/>
              <a:t>The increase of 3.36 million dollars is for the current year</a:t>
            </a:r>
          </a:p>
          <a:p>
            <a:r>
              <a:rPr lang="en-US" dirty="0"/>
              <a:t>Implementation of the entire training program will require more information and analysis  </a:t>
            </a:r>
          </a:p>
          <a:p>
            <a:r>
              <a:rPr lang="en-US" dirty="0"/>
              <a:t>Without further information, it will be a risky investment </a:t>
            </a:r>
          </a:p>
        </p:txBody>
      </p:sp>
    </p:spTree>
    <p:extLst>
      <p:ext uri="{BB962C8B-B14F-4D97-AF65-F5344CB8AC3E}">
        <p14:creationId xmlns:p14="http://schemas.microsoft.com/office/powerpoint/2010/main" val="318565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6710-F786-B94C-9E2F-8B433986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48BB-0E23-C140-8224-891AD5C9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to be implemented without further information</a:t>
            </a:r>
          </a:p>
          <a:p>
            <a:endParaRPr lang="en-US" dirty="0"/>
          </a:p>
          <a:p>
            <a:r>
              <a:rPr lang="en-US" dirty="0"/>
              <a:t>Gathering data including </a:t>
            </a:r>
          </a:p>
          <a:p>
            <a:pPr lvl="1"/>
            <a:r>
              <a:rPr lang="en-US" dirty="0"/>
              <a:t>No of new hires</a:t>
            </a:r>
          </a:p>
          <a:p>
            <a:pPr lvl="1"/>
            <a:r>
              <a:rPr lang="en-US" dirty="0"/>
              <a:t>Existing product categories </a:t>
            </a:r>
          </a:p>
          <a:p>
            <a:pPr lvl="1"/>
            <a:r>
              <a:rPr lang="en-US" dirty="0"/>
              <a:t>Attrition rate </a:t>
            </a:r>
          </a:p>
          <a:p>
            <a:pPr lvl="1"/>
            <a:r>
              <a:rPr lang="en-US" dirty="0"/>
              <a:t>Qualification</a:t>
            </a:r>
          </a:p>
          <a:p>
            <a:pPr lvl="1"/>
            <a:r>
              <a:rPr lang="en-US" dirty="0"/>
              <a:t>Sales performance over the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0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45F9-25D1-6643-9CF2-C39EECE9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3B4BA-11B0-3444-99B8-74AABD528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521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FCE4-AFF9-2942-93A3-012D083C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293F-6F45-634D-BC7E-88FFAFB6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434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13AF-CA7B-430F-9790-23D0F280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0C1B2-15A9-45F1-B6AA-000AFAD3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9552-9215-3849-887C-D5BBC37E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09" y="255260"/>
            <a:ext cx="6823195" cy="6354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2" name="Picture 8" descr="https://lh5.googleusercontent.com/H9t9oixNd5aXIUi5-FDY2_uVhwyX8AN5ZFhOvnByxa6O1rzxTE9JrOqkiKgF61uriRaNjyEUVlbDaqu_2qW9-YxZcHlagB_QdoWKahPAUSNU7fDNYWP1A4gfwmyvzKpOh4GL6Jg">
            <a:extLst>
              <a:ext uri="{FF2B5EF4-FFF2-40B4-BE49-F238E27FC236}">
                <a16:creationId xmlns:a16="http://schemas.microsoft.com/office/drawing/2014/main" id="{CA52B0A1-DE07-0248-AA92-061261AE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91" y="2452749"/>
            <a:ext cx="2022488" cy="170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i3FDLgZeoqamOIs_TJDUZr1vVdpd2A96r3Ly-WtYqcw335JS_o1VpZwGvcipqb_CxR5CIEV-F2OVGj8U7oOVa9jc6zp9QHQmUy1KMnOA4aLWx_uGjvYVpe5aEJowHP9X3dhn4Oo">
            <a:extLst>
              <a:ext uri="{FF2B5EF4-FFF2-40B4-BE49-F238E27FC236}">
                <a16:creationId xmlns:a16="http://schemas.microsoft.com/office/drawing/2014/main" id="{597C9BCB-C62C-8047-8124-77D06E57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94" y="372291"/>
            <a:ext cx="2088485" cy="175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9GVtpeYF8wnV2fbVmosrBv0-s-PJL-xzLQPv1EL0xFA7ujFBzYepbn539SuYnkFU9iZmOHXOcqOfCrOos7A7VoUATPCdhMWhFfFZgi6KtTPA2tV3BSTkmsiEZGFQ8phH3ppAZfA">
            <a:extLst>
              <a:ext uri="{FF2B5EF4-FFF2-40B4-BE49-F238E27FC236}">
                <a16:creationId xmlns:a16="http://schemas.microsoft.com/office/drawing/2014/main" id="{FB5DBCFB-8509-A741-A4EF-514A86C3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16" y="2452749"/>
            <a:ext cx="2220949" cy="1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tEfoh61FtSQNasvoN7u9Xkt6p72iVuUqwg7qKyuz-RfsnTh0a_uH4Est-5t-6nzRitUJ795fNDVFwkrihMelvxX55-JmX99OwMQPTeEXxYjuLGv7YFrbYiZsN0mEq5IBGL9ONg">
            <a:extLst>
              <a:ext uri="{FF2B5EF4-FFF2-40B4-BE49-F238E27FC236}">
                <a16:creationId xmlns:a16="http://schemas.microsoft.com/office/drawing/2014/main" id="{A048CF01-BDCC-6E48-8A14-5ED3F5CE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44" y="4155897"/>
            <a:ext cx="2220949" cy="1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wn3WUyzU-B60q3FqEBlaFO4VIzbWtMIPWbFjYQvmbLCcAOuNa7Z91dLfPq8vUjejzTiPECRMWGSygp-ds0AaMvH_FLZw3H4IkCZSkP0BP0OvJD6KmU1-x4FBpHRka8E29PZdPSc">
            <a:extLst>
              <a:ext uri="{FF2B5EF4-FFF2-40B4-BE49-F238E27FC236}">
                <a16:creationId xmlns:a16="http://schemas.microsoft.com/office/drawing/2014/main" id="{D0D6CAB1-BB86-944E-9CB3-2ACC24C7E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086" y="4644755"/>
            <a:ext cx="2032519" cy="17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0wDTOaGlSoesDINZWhaHa5MYtYOVWccHwaicKhR-k2DJ1ZWMpJLhVLikZgVZ-XN32ote79Mzfd2pofHzNrwo0Go3bEWwIEHc0lraKLAam2dgjdOETMjsJIjry8SOiY9QxzW1MyQ">
            <a:extLst>
              <a:ext uri="{FF2B5EF4-FFF2-40B4-BE49-F238E27FC236}">
                <a16:creationId xmlns:a16="http://schemas.microsoft.com/office/drawing/2014/main" id="{5C187A92-E49B-3D44-8558-9066F54C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76" y="4644753"/>
            <a:ext cx="2032521" cy="171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46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A30B-1AB6-EB4E-B381-3B1D64A2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OLS Estimator: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85FB-4A2D-B84F-8383-5FBB95A2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Violation of Classical Assumption III:</a:t>
            </a:r>
          </a:p>
          <a:p>
            <a:pPr lvl="1"/>
            <a:r>
              <a:rPr lang="en-US" dirty="0"/>
              <a:t>Omitted variables Bias:</a:t>
            </a:r>
          </a:p>
          <a:p>
            <a:pPr lvl="2"/>
            <a:r>
              <a:rPr lang="en-US" dirty="0"/>
              <a:t>Motivation </a:t>
            </a:r>
          </a:p>
          <a:p>
            <a:pPr lvl="2"/>
            <a:r>
              <a:rPr lang="en-US" dirty="0"/>
              <a:t>Incentive/commission program </a:t>
            </a:r>
          </a:p>
          <a:p>
            <a:r>
              <a:rPr lang="en-US" dirty="0"/>
              <a:t>Violation of Classical Assumption IV:</a:t>
            </a:r>
          </a:p>
          <a:p>
            <a:pPr lvl="1"/>
            <a:r>
              <a:rPr lang="en-US" dirty="0"/>
              <a:t>Heteroskedasticity in the data</a:t>
            </a:r>
          </a:p>
        </p:txBody>
      </p:sp>
    </p:spTree>
    <p:extLst>
      <p:ext uri="{BB962C8B-B14F-4D97-AF65-F5344CB8AC3E}">
        <p14:creationId xmlns:p14="http://schemas.microsoft.com/office/powerpoint/2010/main" val="309284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4E08-AAD4-4E44-85FD-B326AF05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0E2B-ABC8-084D-8194-2316D7A9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Existing voluntary training program from 2009 </a:t>
            </a:r>
          </a:p>
          <a:p>
            <a:pPr fontAlgn="base"/>
            <a:r>
              <a:rPr lang="en-US" dirty="0"/>
              <a:t>CA stores have 1000 employees, out of which more than half have already opted for the training program</a:t>
            </a:r>
          </a:p>
          <a:p>
            <a:pPr fontAlgn="base"/>
            <a:r>
              <a:rPr lang="en-US" dirty="0"/>
              <a:t>Planning to implement the mandatory training program with 3 steps:</a:t>
            </a:r>
          </a:p>
          <a:p>
            <a:pPr lvl="1" fontAlgn="base"/>
            <a:r>
              <a:rPr lang="en-US" dirty="0"/>
              <a:t>Completion of training for untrained employees</a:t>
            </a:r>
          </a:p>
          <a:p>
            <a:pPr lvl="1" fontAlgn="base"/>
            <a:r>
              <a:rPr lang="en-US" dirty="0"/>
              <a:t>Training to be included in the orientation program for new hires </a:t>
            </a:r>
          </a:p>
          <a:p>
            <a:pPr lvl="1" fontAlgn="base"/>
            <a:r>
              <a:rPr lang="en-US" dirty="0"/>
              <a:t>To be expanded over all product categories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dirty="0"/>
              <a:t>Estimated cost of the implementation = $14 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94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65B1-7DC4-474E-9B71-5BCAB778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 test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BD8612-C807-7742-82CB-387AF130E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712" y="3976152"/>
            <a:ext cx="4064000" cy="1473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AC4876-EE81-5E4B-8818-C077721C006F}"/>
              </a:ext>
            </a:extLst>
          </p:cNvPr>
          <p:cNvSpPr/>
          <p:nvPr/>
        </p:nvSpPr>
        <p:spPr>
          <a:xfrm>
            <a:off x="917041" y="1690688"/>
            <a:ext cx="144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Residual Plot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80DAB-980F-A64E-BE87-9AF50CE1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608" y="1328263"/>
            <a:ext cx="3403600" cy="353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B49D-D423-264E-83A3-4B8FEADF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0" y="1177310"/>
            <a:ext cx="3403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6C5F-539F-884F-A5A6-2620BB89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test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212D5D-EC7B-7549-896D-50E66596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2" y="1453501"/>
            <a:ext cx="6010556" cy="485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F28B4-EE3C-7F40-A0B1-2F6DED53E7A3}"/>
              </a:ext>
            </a:extLst>
          </p:cNvPr>
          <p:cNvSpPr txBox="1"/>
          <p:nvPr/>
        </p:nvSpPr>
        <p:spPr>
          <a:xfrm>
            <a:off x="1241900" y="6311900"/>
            <a:ext cx="937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There is no multi-collinearity between the independent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309448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3E1A-0790-E14A-B135-C5E028A0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8B12-F390-074C-8B5C-9137046B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2496-E849-2244-A885-514C1171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F5B5-76EE-2345-9F98-9832E924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Will training modules help improve the selling skills of salespeople? </a:t>
            </a:r>
          </a:p>
          <a:p>
            <a:pPr marL="0" indent="0" algn="ctr">
              <a:buNone/>
            </a:pPr>
            <a:r>
              <a:rPr lang="en-US" dirty="0"/>
              <a:t>If so, how much?</a:t>
            </a:r>
          </a:p>
        </p:txBody>
      </p:sp>
    </p:spTree>
    <p:extLst>
      <p:ext uri="{BB962C8B-B14F-4D97-AF65-F5344CB8AC3E}">
        <p14:creationId xmlns:p14="http://schemas.microsoft.com/office/powerpoint/2010/main" val="34112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D163-1490-DF4A-B535-00E21FAC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EAC86-7C5B-4643-8699-7F3F5EC1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44" y="1496410"/>
            <a:ext cx="716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7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54C1-C587-3D42-B50C-8FDE83E4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to Consider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A870-3882-4847-9322-9E3E6D1E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Variable: </a:t>
            </a:r>
            <a:r>
              <a:rPr lang="en-US" dirty="0" err="1"/>
              <a:t>Annual_sales</a:t>
            </a:r>
            <a:endParaRPr lang="en-US" dirty="0"/>
          </a:p>
          <a:p>
            <a:r>
              <a:rPr lang="en-US" dirty="0"/>
              <a:t>Key Independent variable: </a:t>
            </a:r>
            <a:r>
              <a:rPr lang="en-US" dirty="0" err="1"/>
              <a:t>Self_training_score</a:t>
            </a:r>
            <a:endParaRPr lang="en-US" dirty="0"/>
          </a:p>
          <a:p>
            <a:r>
              <a:rPr lang="en-US" dirty="0"/>
              <a:t>Control variables:</a:t>
            </a:r>
          </a:p>
          <a:p>
            <a:pPr lvl="1"/>
            <a:r>
              <a:rPr lang="en-US" dirty="0"/>
              <a:t>Experience years</a:t>
            </a:r>
          </a:p>
          <a:p>
            <a:pPr lvl="1"/>
            <a:r>
              <a:rPr lang="en-US" dirty="0"/>
              <a:t>Service years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Marital status</a:t>
            </a:r>
          </a:p>
          <a:p>
            <a:pPr lvl="1"/>
            <a:r>
              <a:rPr lang="en-US" dirty="0"/>
              <a:t>Child</a:t>
            </a:r>
          </a:p>
          <a:p>
            <a:pPr lvl="1"/>
            <a:r>
              <a:rPr lang="en-US" dirty="0"/>
              <a:t>School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7A292-CFDC-3B4A-96BF-6A640AB0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32" y="2280705"/>
            <a:ext cx="3731185" cy="37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8EE6-24FE-44DF-BAFF-DD7DD6EA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14A0-578D-4533-82D6-CD7260DB8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Omitted variable bias : Bias in self training score owing to motivation</a:t>
            </a:r>
          </a:p>
          <a:p>
            <a:r>
              <a:rPr lang="en-US" dirty="0"/>
              <a:t>Endogeneity in self training score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Selection bias</a:t>
            </a:r>
          </a:p>
          <a:p>
            <a:r>
              <a:rPr lang="en-US" dirty="0"/>
              <a:t>Instrument variables:</a:t>
            </a:r>
          </a:p>
          <a:p>
            <a:pPr lvl="1"/>
            <a:r>
              <a:rPr lang="en-US" dirty="0"/>
              <a:t>Score other test</a:t>
            </a:r>
          </a:p>
          <a:p>
            <a:pPr lvl="1"/>
            <a:r>
              <a:rPr lang="en-US" dirty="0"/>
              <a:t>Mother’s education</a:t>
            </a:r>
          </a:p>
          <a:p>
            <a:r>
              <a:rPr lang="en-US" dirty="0"/>
              <a:t>There is no multicollinearity between the independent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264000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76D2-8B28-497F-AE41-E94017AF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386C9-0F1D-4DD8-8464-32809A08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1: </a:t>
            </a:r>
          </a:p>
          <a:p>
            <a:pPr marL="0" indent="0">
              <a:buNone/>
            </a:pPr>
            <a:r>
              <a:rPr lang="en-US" i="1" dirty="0" err="1"/>
              <a:t>Self_training_score</a:t>
            </a:r>
            <a:r>
              <a:rPr lang="en-US" i="1" dirty="0"/>
              <a:t>* = </a:t>
            </a:r>
            <a:r>
              <a:rPr lang="el-GR" i="1" dirty="0"/>
              <a:t>γ</a:t>
            </a:r>
            <a:r>
              <a:rPr lang="en-US" i="1" baseline="-25000" dirty="0"/>
              <a:t>0</a:t>
            </a:r>
            <a:r>
              <a:rPr lang="en-US" i="1" dirty="0"/>
              <a:t> + </a:t>
            </a:r>
            <a:r>
              <a:rPr lang="el-GR" i="1" dirty="0"/>
              <a:t>γ</a:t>
            </a:r>
            <a:r>
              <a:rPr lang="en-US" i="1" baseline="-25000" dirty="0"/>
              <a:t>1</a:t>
            </a:r>
            <a:r>
              <a:rPr lang="en-US" i="1" dirty="0"/>
              <a:t>score_other_test + </a:t>
            </a:r>
            <a:r>
              <a:rPr lang="el-GR" i="1" dirty="0"/>
              <a:t>γ</a:t>
            </a:r>
            <a:r>
              <a:rPr lang="en-US" i="1" baseline="-25000" dirty="0"/>
              <a:t>2</a:t>
            </a:r>
            <a:r>
              <a:rPr lang="en-US" i="1" dirty="0"/>
              <a:t>mother_education +</a:t>
            </a:r>
            <a:r>
              <a:rPr lang="el-GR" i="1" dirty="0"/>
              <a:t> γ</a:t>
            </a:r>
            <a:r>
              <a:rPr lang="en-US" i="1" baseline="-25000" dirty="0"/>
              <a:t>3</a:t>
            </a:r>
            <a:r>
              <a:rPr lang="en-US" i="1" dirty="0"/>
              <a:t>year+ </a:t>
            </a:r>
            <a:r>
              <a:rPr lang="el-GR" i="1" dirty="0"/>
              <a:t>γ</a:t>
            </a:r>
            <a:r>
              <a:rPr lang="en-US" i="1" baseline="-25000" dirty="0"/>
              <a:t>4</a:t>
            </a:r>
            <a:r>
              <a:rPr lang="en-US" i="1" dirty="0"/>
              <a:t>logexperience + </a:t>
            </a:r>
            <a:r>
              <a:rPr lang="el-GR" i="1" dirty="0"/>
              <a:t>γ</a:t>
            </a:r>
            <a:r>
              <a:rPr lang="en-US" i="1" baseline="-25000" dirty="0"/>
              <a:t>7</a:t>
            </a:r>
            <a:r>
              <a:rPr lang="en-US" i="1" dirty="0"/>
              <a:t>age + </a:t>
            </a:r>
            <a:r>
              <a:rPr lang="el-GR" i="1" dirty="0"/>
              <a:t>γ</a:t>
            </a:r>
            <a:r>
              <a:rPr lang="en-US" i="1" baseline="-25000" dirty="0"/>
              <a:t>8</a:t>
            </a:r>
            <a:r>
              <a:rPr lang="en-US" i="1" dirty="0"/>
              <a:t>child + </a:t>
            </a:r>
            <a:r>
              <a:rPr lang="el-GR" i="1" dirty="0"/>
              <a:t>γ</a:t>
            </a:r>
            <a:r>
              <a:rPr lang="en-US" i="1" baseline="-25000" dirty="0"/>
              <a:t>9</a:t>
            </a:r>
            <a:r>
              <a:rPr lang="en-US" i="1" dirty="0"/>
              <a:t>male + </a:t>
            </a:r>
            <a:r>
              <a:rPr lang="el-GR" i="1" dirty="0"/>
              <a:t>γ</a:t>
            </a:r>
            <a:r>
              <a:rPr lang="en-US" i="1" baseline="-25000" dirty="0"/>
              <a:t>10</a:t>
            </a:r>
            <a:r>
              <a:rPr lang="en-US" i="1" dirty="0"/>
              <a:t>service_years + </a:t>
            </a:r>
            <a:r>
              <a:rPr lang="el-GR" i="1" dirty="0"/>
              <a:t>γ</a:t>
            </a:r>
            <a:r>
              <a:rPr lang="en-US" i="1" baseline="-25000" dirty="0"/>
              <a:t>11</a:t>
            </a:r>
            <a:r>
              <a:rPr lang="en-US" i="1" dirty="0"/>
              <a:t>married + </a:t>
            </a:r>
            <a:r>
              <a:rPr lang="el-GR" i="1" dirty="0"/>
              <a:t>γ</a:t>
            </a:r>
            <a:r>
              <a:rPr lang="en-US" i="1" baseline="-25000" dirty="0"/>
              <a:t>12</a:t>
            </a:r>
            <a:r>
              <a:rPr lang="en-US" i="1" dirty="0"/>
              <a:t>school_years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Stage 2 </a:t>
            </a:r>
          </a:p>
          <a:p>
            <a:pPr marL="0" indent="0">
              <a:buNone/>
            </a:pPr>
            <a:r>
              <a:rPr lang="en-US" i="1" dirty="0" err="1"/>
              <a:t>logannualsales</a:t>
            </a:r>
            <a:r>
              <a:rPr lang="en-US" i="1" dirty="0"/>
              <a:t> = </a:t>
            </a:r>
            <a:r>
              <a:rPr lang="el-GR" i="1" dirty="0"/>
              <a:t>β</a:t>
            </a:r>
            <a:r>
              <a:rPr lang="en-US" i="1" baseline="-25000" dirty="0"/>
              <a:t>0 </a:t>
            </a:r>
            <a:r>
              <a:rPr lang="en-US" i="1" dirty="0"/>
              <a:t>+ </a:t>
            </a:r>
            <a:r>
              <a:rPr lang="el-GR" i="1" dirty="0"/>
              <a:t>β</a:t>
            </a:r>
            <a:r>
              <a:rPr lang="en-US" i="1" baseline="-25000" dirty="0"/>
              <a:t>1</a:t>
            </a:r>
            <a:r>
              <a:rPr lang="en-US" i="1" dirty="0"/>
              <a:t>Self_training_score* + </a:t>
            </a:r>
            <a:r>
              <a:rPr lang="el-GR" i="1" dirty="0"/>
              <a:t>β</a:t>
            </a:r>
            <a:r>
              <a:rPr lang="en-US" i="1" baseline="-25000" dirty="0"/>
              <a:t>2</a:t>
            </a:r>
            <a:r>
              <a:rPr lang="en-US" i="1" dirty="0"/>
              <a:t>year+ </a:t>
            </a:r>
            <a:r>
              <a:rPr lang="el-GR" i="1" dirty="0"/>
              <a:t>β</a:t>
            </a:r>
            <a:r>
              <a:rPr lang="en-US" i="1" baseline="-25000" dirty="0"/>
              <a:t>3</a:t>
            </a:r>
            <a:r>
              <a:rPr lang="en-US" i="1" dirty="0"/>
              <a:t>logexperience + </a:t>
            </a:r>
            <a:r>
              <a:rPr lang="el-GR" i="1" dirty="0"/>
              <a:t>β</a:t>
            </a:r>
            <a:r>
              <a:rPr lang="en-US" i="1" baseline="-25000" dirty="0"/>
              <a:t>4</a:t>
            </a:r>
            <a:r>
              <a:rPr lang="en-US" i="1" dirty="0"/>
              <a:t>age + </a:t>
            </a:r>
            <a:r>
              <a:rPr lang="el-GR" i="1" dirty="0"/>
              <a:t>β</a:t>
            </a:r>
            <a:r>
              <a:rPr lang="en-US" i="1" baseline="-25000" dirty="0"/>
              <a:t>5</a:t>
            </a:r>
            <a:r>
              <a:rPr lang="en-US" i="1" dirty="0"/>
              <a:t>child + </a:t>
            </a:r>
            <a:r>
              <a:rPr lang="el-GR" i="1" dirty="0"/>
              <a:t>β</a:t>
            </a:r>
            <a:r>
              <a:rPr lang="en-US" i="1" baseline="-25000" dirty="0"/>
              <a:t>6</a:t>
            </a:r>
            <a:r>
              <a:rPr lang="en-US" i="1" dirty="0"/>
              <a:t>male + </a:t>
            </a:r>
            <a:r>
              <a:rPr lang="el-GR" i="1" dirty="0"/>
              <a:t>β</a:t>
            </a:r>
            <a:r>
              <a:rPr lang="en-US" i="1" baseline="-25000" dirty="0"/>
              <a:t>7</a:t>
            </a:r>
            <a:r>
              <a:rPr lang="en-US" i="1" dirty="0"/>
              <a:t>service_years + </a:t>
            </a:r>
            <a:r>
              <a:rPr lang="el-GR" i="1" dirty="0"/>
              <a:t>β</a:t>
            </a:r>
            <a:r>
              <a:rPr lang="en-US" i="1" baseline="-25000" dirty="0"/>
              <a:t>8</a:t>
            </a:r>
            <a:r>
              <a:rPr lang="en-US" i="1" dirty="0"/>
              <a:t>married + </a:t>
            </a:r>
            <a:r>
              <a:rPr lang="el-GR" i="1" dirty="0"/>
              <a:t>β</a:t>
            </a:r>
            <a:r>
              <a:rPr lang="en-US" i="1" baseline="-25000" dirty="0"/>
              <a:t>9</a:t>
            </a:r>
            <a:r>
              <a:rPr lang="en-US" i="1" dirty="0"/>
              <a:t>school_years</a:t>
            </a:r>
          </a:p>
        </p:txBody>
      </p:sp>
    </p:spTree>
    <p:extLst>
      <p:ext uri="{BB962C8B-B14F-4D97-AF65-F5344CB8AC3E}">
        <p14:creationId xmlns:p14="http://schemas.microsoft.com/office/powerpoint/2010/main" val="364492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1DCF-BF12-4EA5-AEAD-A4E650A4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6941-F133-46F4-A6A4-CFA27E549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4700" cy="4351338"/>
          </a:xfrm>
        </p:spPr>
        <p:txBody>
          <a:bodyPr/>
          <a:lstStyle/>
          <a:p>
            <a:r>
              <a:rPr lang="en-US" dirty="0"/>
              <a:t>The instruments are correlated with key independent variable (relevance assumption) but not with the dependent variable (exogeneity assumption)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Hausman test indicates that 2SLS model resulted in less biased coefficients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3DDC4-938D-4A42-A7A5-CB964C41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464" y="1376830"/>
            <a:ext cx="4229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3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54E5C-B9A2-294B-AA1A-2F5C54B4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82283"/>
            <a:ext cx="3886200" cy="574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9F993-5DD3-0A44-AF38-AC01AEDA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839385"/>
            <a:ext cx="27940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D8CE4-EED6-5A48-9F5E-3E10C44CC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43" y="1130266"/>
            <a:ext cx="4589929" cy="44553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4836DA-3FB6-1C43-A2FC-55812042C856}"/>
              </a:ext>
            </a:extLst>
          </p:cNvPr>
          <p:cNvSpPr/>
          <p:nvPr/>
        </p:nvSpPr>
        <p:spPr>
          <a:xfrm>
            <a:off x="4243243" y="333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model exhibited heteroskedasticity which was rectified for clustered robust standard errors</a:t>
            </a:r>
          </a:p>
        </p:txBody>
      </p:sp>
    </p:spTree>
    <p:extLst>
      <p:ext uri="{BB962C8B-B14F-4D97-AF65-F5344CB8AC3E}">
        <p14:creationId xmlns:p14="http://schemas.microsoft.com/office/powerpoint/2010/main" val="203611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580</Words>
  <Application>Microsoft Macintosh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Background</vt:lpstr>
      <vt:lpstr>Research Question</vt:lpstr>
      <vt:lpstr>Summary Statistics</vt:lpstr>
      <vt:lpstr>Variables to Consider </vt:lpstr>
      <vt:lpstr>Analysis of variables </vt:lpstr>
      <vt:lpstr>Theoretical Model</vt:lpstr>
      <vt:lpstr>Model Diagnostics</vt:lpstr>
      <vt:lpstr>PowerPoint Presentation</vt:lpstr>
      <vt:lpstr>Comparison between trained and untrained employees</vt:lpstr>
      <vt:lpstr>Interpretation of Results</vt:lpstr>
      <vt:lpstr>Interpretation of Results</vt:lpstr>
      <vt:lpstr>Implication on business</vt:lpstr>
      <vt:lpstr>Conclusion and Suggestions</vt:lpstr>
      <vt:lpstr>PowerPoint Presentation</vt:lpstr>
      <vt:lpstr>PowerPoint Presentation</vt:lpstr>
      <vt:lpstr>Appendix</vt:lpstr>
      <vt:lpstr>PowerPoint Presentation</vt:lpstr>
      <vt:lpstr>Why Not OLS Estimator: </vt:lpstr>
      <vt:lpstr>Heteroskedasticity test</vt:lpstr>
      <vt:lpstr>Multicollinearity test </vt:lpstr>
      <vt:lpstr>Model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Dakshata  Jain</dc:creator>
  <cp:lastModifiedBy>Dakshata  Jain</cp:lastModifiedBy>
  <cp:revision>36</cp:revision>
  <dcterms:created xsi:type="dcterms:W3CDTF">2018-10-18T23:34:55Z</dcterms:created>
  <dcterms:modified xsi:type="dcterms:W3CDTF">2019-08-21T14:16:56Z</dcterms:modified>
</cp:coreProperties>
</file>